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937d6979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937d6979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937d6979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937d6979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937d69792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937d6979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937d69792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d937d69792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937d69792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d937d69792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b4334cca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db4334cca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b4334cca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b4334cca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b4334cca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b4334cca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b4334cca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b4334cca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937d6979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937d6979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937d6979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937d6979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937d6979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937d6979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d937d69792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d937d69792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d937d69792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d937d69792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937d69792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937d69792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937d69792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937d6979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b4334cca5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b4334cca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b4334cca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b4334cca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db4334cca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db4334cca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b4334cca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db4334cca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9786ed43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9786ed43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937d6979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937d6979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d9786ed4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d9786ed4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9786ed43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d9786ed43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937d6979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937d6979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937d6979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937d6979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937d6979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937d6979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937d6979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937d6979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937d6979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937d6979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937d6979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937d6979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blog.csdn.net/weixin_39157582/article/details/86677836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blog.csdn.net/Dome_/article/details/105058897" TargetMode="External"/><Relationship Id="rId4" Type="http://schemas.openxmlformats.org/officeDocument/2006/relationships/hyperlink" Target="https://blog.csdn.net/weixin_30480651/article/details/99981613" TargetMode="External"/><Relationship Id="rId5" Type="http://schemas.openxmlformats.org/officeDocument/2006/relationships/hyperlink" Target="https://blog.csdn.net/hxhxhxhxx/article/details/108896596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tecmint.com/install-google-chrome-on-kali-linux/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t0data.gitbooks.io/burpsuite/content/" TargetMode="External"/><Relationship Id="rId4" Type="http://schemas.openxmlformats.org/officeDocument/2006/relationships/hyperlink" Target="https://www.hackercat.org/burp-suite-tutorial/burp-suite-browser-and-proxy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hub.docker.com/r/raesene/bwapp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6000"/>
              <a:t>bwapp網站安全分析與測試報告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832300" cy="14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第一版2021/05/25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黃品瑄 4090E041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3688" y="0"/>
            <a:ext cx="6486525" cy="453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130925" y="362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22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9253"/>
              <a:buFont typeface="Arial"/>
              <a:buNone/>
            </a:pPr>
            <a:r>
              <a:rPr lang="zh-TW" sz="2233"/>
              <a:t> 預設帳密：bee/bug</a:t>
            </a:r>
            <a:endParaRPr sz="223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5225" y="0"/>
            <a:ext cx="43162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啟動container</a:t>
            </a:r>
            <a:endParaRPr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2800"/>
              <a:t>docker start [container ID]</a:t>
            </a:r>
            <a:endParaRPr sz="2800"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62"/>
            <a:ext cx="9143999" cy="16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</a:rPr>
              <a:t>web安全測試工具: Burp Suite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116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web安全測試工具: Burp Suite</a:t>
            </a:r>
            <a:endParaRPr/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975" y="689076"/>
            <a:ext cx="7900002" cy="423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25" y="276225"/>
            <a:ext cx="8667750" cy="459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225" y="0"/>
            <a:ext cx="838954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013" y="166688"/>
            <a:ext cx="8181975" cy="48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228" y="0"/>
            <a:ext cx="876754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0"/>
          <p:cNvSpPr/>
          <p:nvPr/>
        </p:nvSpPr>
        <p:spPr>
          <a:xfrm>
            <a:off x="2399475" y="1298975"/>
            <a:ext cx="1018800" cy="4767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</a:rPr>
              <a:t>HTML Injection - Reflected (GET)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400"/>
              <a:t>Agenda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zh-TW" sz="2800">
                <a:solidFill>
                  <a:schemeClr val="dk1"/>
                </a:solidFill>
              </a:rPr>
              <a:t>使用docker版的bwapp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zh-TW" sz="2800">
                <a:solidFill>
                  <a:schemeClr val="dk1"/>
                </a:solidFill>
              </a:rPr>
              <a:t>web安全測試工具: Burp Suite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zh-TW" sz="2800">
                <a:solidFill>
                  <a:schemeClr val="dk1"/>
                </a:solidFill>
              </a:rPr>
              <a:t>HTML Injection - Reflected (GET)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zh-TW" sz="2800">
                <a:solidFill>
                  <a:schemeClr val="dk1"/>
                </a:solidFill>
              </a:rPr>
              <a:t>HTML Injection - Reflected (POST)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zh-TW" sz="2800">
                <a:solidFill>
                  <a:schemeClr val="dk1"/>
                </a:solidFill>
              </a:rPr>
              <a:t>HTML Injection - Reflected (Current URL)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845" y="0"/>
            <a:ext cx="78303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2800">
                <a:solidFill>
                  <a:schemeClr val="dk1"/>
                </a:solidFill>
              </a:rPr>
              <a:t>http://127.0.0.1:8081/htmli_get.php?firstname=</a:t>
            </a:r>
            <a:r>
              <a:rPr b="1" lang="zh-TW" sz="2800">
                <a:solidFill>
                  <a:srgbClr val="FF0000"/>
                </a:solidFill>
              </a:rPr>
              <a:t>&lt;h1&gt;Big_Font!&lt;/h1&gt;</a:t>
            </a:r>
            <a:r>
              <a:rPr lang="zh-TW" sz="2800">
                <a:solidFill>
                  <a:schemeClr val="dk1"/>
                </a:solidFill>
              </a:rPr>
              <a:t>&amp;lastname=</a:t>
            </a:r>
            <a:r>
              <a:rPr b="1" lang="zh-TW" sz="2800">
                <a:solidFill>
                  <a:srgbClr val="FF9900"/>
                </a:solidFill>
              </a:rPr>
              <a:t>&lt;a href= "https://www.google.com"&gt;Go_To_Google&lt;/a&gt;</a:t>
            </a:r>
            <a:r>
              <a:rPr lang="zh-TW" sz="2800">
                <a:solidFill>
                  <a:schemeClr val="dk1"/>
                </a:solidFill>
              </a:rPr>
              <a:t>&amp;form=submit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9462" y="-12"/>
            <a:ext cx="7343775" cy="452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0520" y="1638425"/>
            <a:ext cx="3610525" cy="29304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4"/>
          <p:cNvSpPr/>
          <p:nvPr/>
        </p:nvSpPr>
        <p:spPr>
          <a:xfrm>
            <a:off x="608300" y="3402400"/>
            <a:ext cx="3188100" cy="673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4"/>
          <p:cNvSpPr/>
          <p:nvPr/>
        </p:nvSpPr>
        <p:spPr>
          <a:xfrm>
            <a:off x="657600" y="4141875"/>
            <a:ext cx="1429800" cy="279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7" name="Google Shape;197;p34"/>
          <p:cNvCxnSpPr>
            <a:stCxn id="196" idx="3"/>
          </p:cNvCxnSpPr>
          <p:nvPr/>
        </p:nvCxnSpPr>
        <p:spPr>
          <a:xfrm>
            <a:off x="2087400" y="4281525"/>
            <a:ext cx="4026000" cy="123300"/>
          </a:xfrm>
          <a:prstGeom prst="straightConnector1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</a:rPr>
              <a:t>HTML Injection - Reflected (POST)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112" y="0"/>
            <a:ext cx="86577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825" y="445019"/>
            <a:ext cx="7736375" cy="400425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7"/>
          <p:cNvSpPr/>
          <p:nvPr/>
        </p:nvSpPr>
        <p:spPr>
          <a:xfrm>
            <a:off x="542575" y="3796775"/>
            <a:ext cx="7164900" cy="6738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688" y="720190"/>
            <a:ext cx="7070620" cy="37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</a:rPr>
              <a:t>HTML Injection - Reflected (Current URL)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https://blog.csdn.net/weixin_39157582/article/details/86677836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lt1"/>
                </a:solidFill>
              </a:rPr>
              <a:t>附錄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7400"/>
              <a:t>{註1}不要同時開啟bwapp與DVWA</a:t>
            </a:r>
            <a:endParaRPr sz="7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7400" u="sng">
                <a:solidFill>
                  <a:schemeClr val="hlink"/>
                </a:solidFill>
                <a:hlinkClick r:id="rId3"/>
              </a:rPr>
              <a:t>https://blog.csdn.net/Dome_/article/details/105058897</a:t>
            </a:r>
            <a:endParaRPr sz="7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7400"/>
              <a:t>{註2}解題參考</a:t>
            </a:r>
            <a:endParaRPr sz="7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7400"/>
              <a:t>             bWAPP攻略==&gt;</a:t>
            </a:r>
            <a:endParaRPr sz="7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7400"/>
              <a:t>                 </a:t>
            </a:r>
            <a:r>
              <a:rPr lang="zh-TW" sz="7400" u="sng">
                <a:solidFill>
                  <a:schemeClr val="hlink"/>
                </a:solidFill>
                <a:hlinkClick r:id="rId4"/>
              </a:rPr>
              <a:t>https://blog.csdn.net/weixin_30480651/article/details/99981613</a:t>
            </a:r>
            <a:endParaRPr sz="7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7400"/>
              <a:t>              bwapp通關 ==&gt;</a:t>
            </a:r>
            <a:endParaRPr sz="7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7400"/>
              <a:t>               </a:t>
            </a:r>
            <a:r>
              <a:rPr lang="zh-TW" sz="7400" u="sng">
                <a:solidFill>
                  <a:schemeClr val="hlink"/>
                </a:solidFill>
                <a:hlinkClick r:id="rId5"/>
              </a:rPr>
              <a:t>https://blog.csdn.net/hxhxhxhxx/article/details/108896596</a:t>
            </a:r>
            <a:endParaRPr sz="7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在kali上安裝chrome</a:t>
            </a:r>
            <a:endParaRPr/>
          </a:p>
        </p:txBody>
      </p:sp>
      <p:sp>
        <p:nvSpPr>
          <p:cNvPr id="246" name="Google Shape;246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373" u="sng">
                <a:solidFill>
                  <a:schemeClr val="hlink"/>
                </a:solidFill>
                <a:hlinkClick r:id="rId3"/>
              </a:rPr>
              <a:t>https://www.tecmint.com/install-google-chrome-on-kali-linux/</a:t>
            </a:r>
            <a:endParaRPr sz="737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37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7373"/>
              <a:t>開啟:</a:t>
            </a:r>
            <a:endParaRPr sz="7373"/>
          </a:p>
          <a:p>
            <a:pPr indent="0" lvl="0" marL="177800" marR="101600" rtl="0" algn="l">
              <a:lnSpc>
                <a:spcPct val="162500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zh-TW" sz="9300">
                <a:solidFill>
                  <a:srgbClr val="FFFFFF"/>
                </a:solidFill>
                <a:highlight>
                  <a:srgbClr val="212529"/>
                </a:highlight>
                <a:latin typeface="Courier New"/>
                <a:ea typeface="Courier New"/>
                <a:cs typeface="Courier New"/>
                <a:sym typeface="Courier New"/>
              </a:rPr>
              <a:t># google-chrome --no-sandbox</a:t>
            </a:r>
            <a:endParaRPr sz="9300">
              <a:solidFill>
                <a:srgbClr val="FFFFFF"/>
              </a:solidFill>
              <a:highlight>
                <a:srgbClr val="2125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highlight>
                <a:srgbClr val="2125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highlight>
                <a:srgbClr val="2125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77800" marR="101600" rtl="0" algn="l">
              <a:lnSpc>
                <a:spcPct val="16250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highlight>
                <a:srgbClr val="21252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 u="sng">
                <a:solidFill>
                  <a:schemeClr val="hlink"/>
                </a:solidFill>
                <a:hlinkClick r:id="rId3"/>
              </a:rPr>
              <a:t>https://t0data.gitbooks.io/burpsuite/content/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2800" u="sng">
                <a:solidFill>
                  <a:schemeClr val="hlink"/>
                </a:solidFill>
                <a:hlinkClick r:id="rId4"/>
              </a:rPr>
              <a:t>https://www.hackercat.org/burp-suite-tutorial/burp-suite-browser-and-proxy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800">
                <a:solidFill>
                  <a:schemeClr val="lt1"/>
                </a:solidFill>
              </a:rPr>
              <a:t>使用docker版的bwapp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147375" y="231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Dockerhub</a:t>
            </a:r>
            <a:r>
              <a:rPr lang="zh-TW"/>
              <a:t>上搜尋bwapp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0" y="705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2800" u="sng">
                <a:solidFill>
                  <a:schemeClr val="hlink"/>
                </a:solidFill>
                <a:hlinkClick r:id="rId3"/>
              </a:rPr>
              <a:t>https://hub.docker.com/r/raesene/bwapp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975" y="1289425"/>
            <a:ext cx="7753100" cy="385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82950"/>
            <a:ext cx="87597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下載image: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560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800">
                <a:solidFill>
                  <a:schemeClr val="dk1"/>
                </a:solidFill>
              </a:rPr>
              <a:t>docker pull raesene/bwapp</a:t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300" y="1132525"/>
            <a:ext cx="5440399" cy="401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新建container</a:t>
            </a:r>
            <a:endParaRPr b="1"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800">
                <a:solidFill>
                  <a:schemeClr val="dk1"/>
                </a:solidFill>
              </a:rPr>
              <a:t>docker run -d -p 8081:80 raesene/bwapp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90575"/>
            <a:ext cx="8759626" cy="65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查看container</a:t>
            </a:r>
            <a:endParaRPr b="1"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426725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2800">
                <a:solidFill>
                  <a:schemeClr val="dk1"/>
                </a:solidFill>
              </a:rPr>
              <a:t>docker ps</a:t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38"/>
            <a:ext cx="9143999" cy="4577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231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http://127.0.0.1:8081/install.php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0702" y="735375"/>
            <a:ext cx="5941100" cy="42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